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306" r:id="rId3"/>
    <p:sldId id="257" r:id="rId4"/>
    <p:sldId id="299" r:id="rId5"/>
    <p:sldId id="302" r:id="rId6"/>
    <p:sldId id="331" r:id="rId7"/>
    <p:sldId id="314" r:id="rId8"/>
    <p:sldId id="309" r:id="rId9"/>
    <p:sldId id="329" r:id="rId10"/>
    <p:sldId id="326" r:id="rId11"/>
    <p:sldId id="328" r:id="rId12"/>
    <p:sldId id="335" r:id="rId13"/>
    <p:sldId id="327" r:id="rId14"/>
    <p:sldId id="330" r:id="rId15"/>
    <p:sldId id="325" r:id="rId16"/>
    <p:sldId id="317" r:id="rId17"/>
    <p:sldId id="318" r:id="rId18"/>
    <p:sldId id="319" r:id="rId19"/>
    <p:sldId id="320" r:id="rId20"/>
    <p:sldId id="313" r:id="rId21"/>
    <p:sldId id="316" r:id="rId22"/>
    <p:sldId id="311" r:id="rId23"/>
    <p:sldId id="271" r:id="rId24"/>
    <p:sldId id="334" r:id="rId25"/>
    <p:sldId id="338" r:id="rId26"/>
    <p:sldId id="336" r:id="rId27"/>
    <p:sldId id="337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" userDrawn="1">
          <p15:clr>
            <a:srgbClr val="A4A3A4"/>
          </p15:clr>
        </p15:guide>
        <p15:guide id="2" pos="240" userDrawn="1">
          <p15:clr>
            <a:srgbClr val="A4A3A4"/>
          </p15:clr>
        </p15:guide>
        <p15:guide id="3" pos="1104" userDrawn="1">
          <p15:clr>
            <a:srgbClr val="A4A3A4"/>
          </p15:clr>
        </p15:guide>
        <p15:guide id="4" orient="horz" pos="1488" userDrawn="1">
          <p15:clr>
            <a:srgbClr val="A4A3A4"/>
          </p15:clr>
        </p15:guide>
        <p15:guide id="5" orient="horz" pos="2016" userDrawn="1">
          <p15:clr>
            <a:srgbClr val="A4A3A4"/>
          </p15:clr>
        </p15:guide>
        <p15:guide id="6" orient="horz" pos="2592" userDrawn="1">
          <p15:clr>
            <a:srgbClr val="A4A3A4"/>
          </p15:clr>
        </p15:guide>
        <p15:guide id="7" orient="horz" pos="3888" userDrawn="1">
          <p15:clr>
            <a:srgbClr val="A4A3A4"/>
          </p15:clr>
        </p15:guide>
        <p15:guide id="8" pos="5040" userDrawn="1">
          <p15:clr>
            <a:srgbClr val="A4A3A4"/>
          </p15:clr>
        </p15:guide>
        <p15:guide id="9" orient="horz" pos="3936" userDrawn="1">
          <p15:clr>
            <a:srgbClr val="A4A3A4"/>
          </p15:clr>
        </p15:guide>
        <p15:guide id="10" orient="horz" pos="1344" userDrawn="1">
          <p15:clr>
            <a:srgbClr val="A4A3A4"/>
          </p15:clr>
        </p15:guide>
        <p15:guide id="11" pos="4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E99315"/>
    <a:srgbClr val="6F4A86"/>
    <a:srgbClr val="E4F5FC"/>
    <a:srgbClr val="663300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58" autoAdjust="0"/>
    <p:restoredTop sz="89906" autoAdjust="0"/>
  </p:normalViewPr>
  <p:slideViewPr>
    <p:cSldViewPr>
      <p:cViewPr varScale="1">
        <p:scale>
          <a:sx n="89" d="100"/>
          <a:sy n="89" d="100"/>
        </p:scale>
        <p:origin x="480" y="90"/>
      </p:cViewPr>
      <p:guideLst>
        <p:guide orient="horz" pos="960"/>
        <p:guide pos="240"/>
        <p:guide pos="1104"/>
        <p:guide orient="horz" pos="1488"/>
        <p:guide orient="horz" pos="2016"/>
        <p:guide orient="horz" pos="2592"/>
        <p:guide orient="horz" pos="3888"/>
        <p:guide pos="5040"/>
        <p:guide orient="horz" pos="3936"/>
        <p:guide orient="horz" pos="1344"/>
        <p:guide pos="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9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0BAF1-3A37-41A9-ABA7-26326C0D55D2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20DE0-FB8D-4E12-B140-103E6554F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5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389AB-975B-4BE8-9CDA-9528B791AAEC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6A246-1056-4E0A-B6C8-5101E5C77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4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Sequence </a:t>
            </a:r>
          </a:p>
          <a:p>
            <a:r>
              <a:rPr lang="en-CA" dirty="0"/>
              <a:t>Introduction / Agenda : Hassan</a:t>
            </a:r>
          </a:p>
          <a:p>
            <a:r>
              <a:rPr lang="en-CA" dirty="0"/>
              <a:t>Problem/Solution</a:t>
            </a:r>
            <a:r>
              <a:rPr lang="en-CA" baseline="0" dirty="0"/>
              <a:t> : Nick</a:t>
            </a:r>
          </a:p>
          <a:p>
            <a:r>
              <a:rPr lang="en-CA" baseline="0" dirty="0"/>
              <a:t>Tech. : Chang</a:t>
            </a:r>
          </a:p>
          <a:p>
            <a:r>
              <a:rPr lang="en-CA" baseline="0" dirty="0"/>
              <a:t>Mobile Features : Hassan</a:t>
            </a:r>
          </a:p>
          <a:p>
            <a:r>
              <a:rPr lang="en-CA" baseline="0" dirty="0"/>
              <a:t>Web Features : Joe</a:t>
            </a:r>
          </a:p>
          <a:p>
            <a:r>
              <a:rPr lang="en-CA" baseline="0" dirty="0"/>
              <a:t>Plan/Conclusion :Nick</a:t>
            </a:r>
          </a:p>
          <a:p>
            <a:endParaRPr lang="en-CA" baseline="0" dirty="0"/>
          </a:p>
          <a:p>
            <a:r>
              <a:rPr lang="en-CA" baseline="0" dirty="0"/>
              <a:t>Introduction : Hassan will prepare expression and proper images</a:t>
            </a:r>
          </a:p>
          <a:p>
            <a:endParaRPr lang="en-CA" baseline="0" dirty="0"/>
          </a:p>
          <a:p>
            <a:endParaRPr lang="en-CA" baseline="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67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Here, again 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5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Move this slide when Q&amp;A sections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85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35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26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39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it</a:t>
            </a:r>
            <a:r>
              <a:rPr lang="en-US" baseline="0" dirty="0"/>
              <a:t> (This slide is not necessary)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Here’s 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49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5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From here, Chang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20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91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</a:t>
            </a:r>
            <a:r>
              <a:rPr lang="en-CA" baseline="0" dirty="0"/>
              <a:t> Icon to explain above text descriptions</a:t>
            </a:r>
          </a:p>
          <a:p>
            <a:r>
              <a:rPr lang="en-CA" baseline="0" dirty="0"/>
              <a:t>Modify and improve from Chang and add proper images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3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36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From here : Hassan</a:t>
            </a:r>
          </a:p>
          <a:p>
            <a:r>
              <a:rPr lang="en-CA" dirty="0"/>
              <a:t>Screenshots for major actions and short</a:t>
            </a:r>
            <a:r>
              <a:rPr lang="en-CA" baseline="0" dirty="0"/>
              <a:t> words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48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98" indent="0" algn="ctr">
              <a:buNone/>
              <a:defRPr sz="2400"/>
            </a:lvl2pPr>
            <a:lvl3pPr marL="914395" indent="0" algn="ctr">
              <a:buNone/>
              <a:defRPr sz="2400"/>
            </a:lvl3pPr>
            <a:lvl4pPr marL="1371592" indent="0" algn="ctr">
              <a:buNone/>
              <a:defRPr sz="2000"/>
            </a:lvl4pPr>
            <a:lvl5pPr marL="1828789" indent="0" algn="ctr">
              <a:buNone/>
              <a:defRPr sz="2000"/>
            </a:lvl5pPr>
            <a:lvl6pPr marL="2285987" indent="0" algn="ctr">
              <a:buNone/>
              <a:defRPr sz="2000"/>
            </a:lvl6pPr>
            <a:lvl7pPr marL="2743185" indent="0" algn="ctr">
              <a:buNone/>
              <a:defRPr sz="2000"/>
            </a:lvl7pPr>
            <a:lvl8pPr marL="3200381" indent="0" algn="ctr">
              <a:buNone/>
              <a:defRPr sz="2000"/>
            </a:lvl8pPr>
            <a:lvl9pPr marL="365757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" y="6791607"/>
            <a:ext cx="9144001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3" y="6762324"/>
            <a:ext cx="9144001" cy="36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62"/>
            <a:ext cx="9144000" cy="67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8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1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8" y="414785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3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2" y="152406"/>
            <a:ext cx="7940041" cy="1102643"/>
          </a:xfrm>
        </p:spPr>
        <p:txBody>
          <a:bodyPr>
            <a:noAutofit/>
          </a:bodyPr>
          <a:lstStyle>
            <a:lvl1pPr>
              <a:defRPr sz="7200" b="1"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4800" b="1">
                <a:latin typeface="Arial Rounded MT Bold" panose="020F0704030504030204" pitchFamily="34" charset="0"/>
              </a:defRPr>
            </a:lvl1pPr>
            <a:lvl2pPr>
              <a:defRPr sz="4800" b="1">
                <a:latin typeface="Arial Rounded MT Bold" panose="020F0704030504030204" pitchFamily="34" charset="0"/>
              </a:defRPr>
            </a:lvl2pPr>
            <a:lvl3pPr>
              <a:defRPr sz="4800" b="1">
                <a:latin typeface="Arial Rounded MT Bold" panose="020F0704030504030204" pitchFamily="34" charset="0"/>
              </a:defRPr>
            </a:lvl3pPr>
            <a:lvl4pPr>
              <a:defRPr sz="4800" b="1">
                <a:latin typeface="Arial Rounded MT Bold" panose="020F0704030504030204" pitchFamily="34" charset="0"/>
              </a:defRPr>
            </a:lvl4pPr>
            <a:lvl5pPr>
              <a:defRPr sz="4800" b="1">
                <a:latin typeface="Arial Rounded MT Bold" panose="020F07040305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2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789964"/>
            <a:ext cx="9141619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72595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9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01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42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0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9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4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7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98" indent="0">
              <a:buNone/>
              <a:defRPr sz="1200"/>
            </a:lvl2pPr>
            <a:lvl3pPr marL="914395" indent="0">
              <a:buNone/>
              <a:defRPr sz="1000"/>
            </a:lvl3pPr>
            <a:lvl4pPr marL="1371592" indent="0">
              <a:buNone/>
              <a:defRPr sz="900"/>
            </a:lvl4pPr>
            <a:lvl5pPr marL="1828789" indent="0">
              <a:buNone/>
              <a:defRPr sz="900"/>
            </a:lvl5pPr>
            <a:lvl6pPr marL="2285987" indent="0">
              <a:buNone/>
              <a:defRPr sz="900"/>
            </a:lvl6pPr>
            <a:lvl7pPr marL="2743185" indent="0">
              <a:buNone/>
              <a:defRPr sz="900"/>
            </a:lvl7pPr>
            <a:lvl8pPr marL="3200381" indent="0">
              <a:buNone/>
              <a:defRPr sz="900"/>
            </a:lvl8pPr>
            <a:lvl9pPr marL="36575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6459792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92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1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98" indent="0">
              <a:buNone/>
              <a:defRPr sz="1200"/>
            </a:lvl2pPr>
            <a:lvl3pPr marL="914395" indent="0">
              <a:buNone/>
              <a:defRPr sz="1000"/>
            </a:lvl3pPr>
            <a:lvl4pPr marL="1371592" indent="0">
              <a:buNone/>
              <a:defRPr sz="900"/>
            </a:lvl4pPr>
            <a:lvl5pPr marL="1828789" indent="0">
              <a:buNone/>
              <a:defRPr sz="900"/>
            </a:lvl5pPr>
            <a:lvl6pPr marL="2285987" indent="0">
              <a:buNone/>
              <a:defRPr sz="900"/>
            </a:lvl6pPr>
            <a:lvl7pPr marL="2743185" indent="0">
              <a:buNone/>
              <a:defRPr sz="900"/>
            </a:lvl7pPr>
            <a:lvl8pPr marL="3200381" indent="0">
              <a:buNone/>
              <a:defRPr sz="900"/>
            </a:lvl8pPr>
            <a:lvl9pPr marL="36575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6791607"/>
            <a:ext cx="9144001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" y="6762324"/>
            <a:ext cx="9144001" cy="36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152406"/>
            <a:ext cx="7940040" cy="11026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2" y="1447800"/>
            <a:ext cx="7940041" cy="44212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1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33400" y="1295400"/>
            <a:ext cx="8305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1" r="85836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1" t="19094" r="56809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2860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0" r="97501" b="19101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2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95" rtl="0" eaLnBrk="1" latinLnBrk="0" hangingPunct="1">
        <a:lnSpc>
          <a:spcPct val="85000"/>
        </a:lnSpc>
        <a:spcBef>
          <a:spcPct val="0"/>
        </a:spcBef>
        <a:buNone/>
        <a:defRPr sz="7200" b="1" kern="1200" spc="-50" baseline="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91440" indent="-91440" algn="l" defTabSz="914395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1pPr>
      <a:lvl2pPr marL="384046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2pPr>
      <a:lvl3pPr marL="566925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3pPr>
      <a:lvl4pPr marL="749804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4pPr>
      <a:lvl5pPr marL="932683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5pPr>
      <a:lvl6pPr marL="1099994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92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91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90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77.jpeg"/><Relationship Id="rId12" Type="http://schemas.openxmlformats.org/officeDocument/2006/relationships/image" Target="../media/image8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5" Type="http://schemas.openxmlformats.org/officeDocument/2006/relationships/image" Target="../media/image84.png"/><Relationship Id="rId10" Type="http://schemas.openxmlformats.org/officeDocument/2006/relationships/image" Target="../media/image82.png"/><Relationship Id="rId4" Type="http://schemas.openxmlformats.org/officeDocument/2006/relationships/image" Target="../media/image79.png"/><Relationship Id="rId9" Type="http://schemas.openxmlformats.org/officeDocument/2006/relationships/image" Target="../media/image81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jpeg"/><Relationship Id="rId21" Type="http://schemas.openxmlformats.org/officeDocument/2006/relationships/image" Target="../media/image44.jpeg"/><Relationship Id="rId7" Type="http://schemas.openxmlformats.org/officeDocument/2006/relationships/image" Target="../media/image30.png"/><Relationship Id="rId12" Type="http://schemas.openxmlformats.org/officeDocument/2006/relationships/image" Target="../media/image35.jpe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2" y="457200"/>
            <a:ext cx="9135208" cy="18288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7600" spc="0" dirty="0">
                <a:ln w="381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Black" panose="020B0A04020102020204" pitchFamily="34" charset="0"/>
              </a:rPr>
              <a:t>Receipt Keeper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83" y="5334000"/>
            <a:ext cx="3027217" cy="141662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Changho Choi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Hassan Nahhal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Nicholas Collins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SungJoe Kim</a:t>
            </a:r>
            <a:endParaRPr lang="en-US" sz="2000" b="0" spc="0" dirty="0">
              <a:ln w="12700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accent3">
                    <a:lumMod val="20000"/>
                    <a:lumOff val="80000"/>
                    <a:alpha val="60000"/>
                  </a:schemeClr>
                </a:glow>
              </a:effectLst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57396" y="6324600"/>
            <a:ext cx="4110404" cy="426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395">
              <a:lnSpc>
                <a:spcPct val="85000"/>
              </a:lnSpc>
              <a:spcBef>
                <a:spcPct val="0"/>
              </a:spcBef>
              <a:buNone/>
              <a:defRPr sz="4600" b="1" spc="0" baseline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</a:rPr>
              <a:t>Mobile Solutions Development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93964" y="5316681"/>
            <a:ext cx="3539836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49383" y="2743200"/>
            <a:ext cx="3913909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95">
              <a:lnSpc>
                <a:spcPct val="85000"/>
              </a:lnSpc>
              <a:spcBef>
                <a:spcPct val="0"/>
              </a:spcBef>
              <a:buNone/>
              <a:defRPr sz="4800" b="1" spc="0" baseline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3600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</a:rPr>
              <a:t>Receipt Management Application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1" r="7745" b="-684"/>
          <a:stretch/>
        </p:blipFill>
        <p:spPr>
          <a:xfrm>
            <a:off x="6477000" y="2707369"/>
            <a:ext cx="1981200" cy="2321831"/>
          </a:xfrm>
          <a:prstGeom prst="roundRect">
            <a:avLst>
              <a:gd name="adj" fmla="val 12467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8462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(screenshots)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3352800" y="1447800"/>
            <a:ext cx="5414010" cy="2209800"/>
          </a:xfrm>
          <a:prstGeom prst="roundRect">
            <a:avLst>
              <a:gd name="adj" fmla="val 8993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b="1" dirty="0">
                <a:latin typeface="Arial Rounded MT Bold" panose="020F0704030504030204" pitchFamily="34" charset="0"/>
              </a:rPr>
              <a:t>Mobile</a:t>
            </a:r>
          </a:p>
          <a:p>
            <a:pPr algn="ctr"/>
            <a:r>
              <a:rPr lang="en-CA" sz="4800" b="1" dirty="0">
                <a:latin typeface="Arial Rounded MT Bold" panose="020F0704030504030204" pitchFamily="34" charset="0"/>
              </a:rPr>
              <a:t>Screenshots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3276600"/>
            <a:ext cx="50358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Login/</a:t>
            </a:r>
            <a:r>
              <a:rPr lang="en-CA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SiguUp</a:t>
            </a:r>
            <a:endParaRPr lang="en-CA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OCR</a:t>
            </a:r>
          </a:p>
          <a:p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Add Receipt</a:t>
            </a:r>
          </a:p>
          <a:p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Show all receipts</a:t>
            </a:r>
          </a:p>
          <a:p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Search/ Filter</a:t>
            </a:r>
          </a:p>
          <a:p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Sync</a:t>
            </a:r>
          </a:p>
          <a:p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Update/ Delete</a:t>
            </a:r>
          </a:p>
          <a:p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(</a:t>
            </a:r>
            <a:r>
              <a:rPr lang="en-CA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prox</a:t>
            </a: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, 2~3 slides)</a:t>
            </a:r>
          </a:p>
        </p:txBody>
      </p:sp>
    </p:spTree>
    <p:extLst>
      <p:ext uri="{BB962C8B-B14F-4D97-AF65-F5344CB8AC3E}">
        <p14:creationId xmlns:p14="http://schemas.microsoft.com/office/powerpoint/2010/main" val="100183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(screenshots)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: Rounded Corners 3"/>
          <p:cNvSpPr/>
          <p:nvPr/>
        </p:nvSpPr>
        <p:spPr>
          <a:xfrm>
            <a:off x="2057400" y="2743200"/>
            <a:ext cx="5414010" cy="2209800"/>
          </a:xfrm>
          <a:prstGeom prst="roundRect">
            <a:avLst>
              <a:gd name="adj" fmla="val 8993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b="1" dirty="0">
                <a:latin typeface="Arial Rounded MT Bold" panose="020F0704030504030204" pitchFamily="34" charset="0"/>
              </a:rPr>
              <a:t>Mobile</a:t>
            </a:r>
          </a:p>
          <a:p>
            <a:pPr algn="ctr"/>
            <a:r>
              <a:rPr lang="en-CA" sz="4800" b="1" dirty="0">
                <a:latin typeface="Arial Rounded MT Bold" panose="020F0704030504030204" pitchFamily="34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3178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(screenshots)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: Rounded Corners 3"/>
          <p:cNvSpPr/>
          <p:nvPr/>
        </p:nvSpPr>
        <p:spPr>
          <a:xfrm>
            <a:off x="2057400" y="2743200"/>
            <a:ext cx="5414010" cy="2209800"/>
          </a:xfrm>
          <a:prstGeom prst="roundRect">
            <a:avLst>
              <a:gd name="adj" fmla="val 8993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b="1" dirty="0">
                <a:latin typeface="Arial Rounded MT Bold" panose="020F0704030504030204" pitchFamily="34" charset="0"/>
              </a:rPr>
              <a:t>Mobile</a:t>
            </a:r>
          </a:p>
          <a:p>
            <a:pPr algn="ctr"/>
            <a:r>
              <a:rPr lang="en-CA" sz="4800" b="1" dirty="0">
                <a:latin typeface="Arial Rounded MT Bold" panose="020F0704030504030204" pitchFamily="34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245020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(screenshots)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2057400" y="2743200"/>
            <a:ext cx="5414010" cy="2209800"/>
          </a:xfrm>
          <a:prstGeom prst="roundRect">
            <a:avLst>
              <a:gd name="adj" fmla="val 8993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b="1" dirty="0">
                <a:latin typeface="Arial Rounded MT Bold" panose="020F0704030504030204" pitchFamily="34" charset="0"/>
              </a:rPr>
              <a:t>Mobile</a:t>
            </a:r>
          </a:p>
          <a:p>
            <a:pPr algn="ctr"/>
            <a:r>
              <a:rPr lang="en-CA" sz="4800" b="1" dirty="0">
                <a:latin typeface="Arial Rounded MT Bold" panose="020F0704030504030204" pitchFamily="34" charset="0"/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310967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(screenshots)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524000"/>
            <a:ext cx="8417573" cy="50292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063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(screenshots)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05" y="1484662"/>
            <a:ext cx="5664596" cy="44589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225"/>
          <a:stretch/>
        </p:blipFill>
        <p:spPr>
          <a:xfrm>
            <a:off x="6591650" y="2057400"/>
            <a:ext cx="2171349" cy="163219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6" descr="http://icons.iconarchive.com/icons/graphicloads/filetype/128/excel-xls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01" y="1524000"/>
            <a:ext cx="930498" cy="9304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6956" y="6137270"/>
            <a:ext cx="66320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Search/ Sort/ Pagination/ Excel Export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6172200" y="2447059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650" y="4106305"/>
            <a:ext cx="2171349" cy="1837295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9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037" y="1456516"/>
            <a:ext cx="4577461" cy="4680753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42" y="3089268"/>
            <a:ext cx="2262158" cy="304800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(screenshots)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456516"/>
            <a:ext cx="2177692" cy="31635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54556" y="6213157"/>
            <a:ext cx="75464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Receipt photo/ Extract receipts from tag</a:t>
            </a:r>
          </a:p>
        </p:txBody>
      </p:sp>
      <p:pic>
        <p:nvPicPr>
          <p:cNvPr id="5122" name="Picture 2" descr="http://icons.iconarchive.com/icons/designbolts/free-multimedia/1024/Photo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4" y="4773127"/>
            <a:ext cx="551592" cy="5515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iconsdb.com/icons/preview/gray/price-tag-xx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661" y="4773126"/>
            <a:ext cx="567939" cy="5608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/>
          <p:cNvSpPr/>
          <p:nvPr/>
        </p:nvSpPr>
        <p:spPr>
          <a:xfrm rot="10800000">
            <a:off x="3250835" y="2289457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6" name="Picture 6" descr="fake receipt, Costco receipt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5892"/>
          <a:stretch/>
        </p:blipFill>
        <p:spPr bwMode="auto">
          <a:xfrm>
            <a:off x="990600" y="1985538"/>
            <a:ext cx="1447800" cy="2186193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6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16" y="1447800"/>
            <a:ext cx="2007151" cy="297180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(screenshots)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90" y="1447800"/>
            <a:ext cx="2506810" cy="521299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185" y="1447800"/>
            <a:ext cx="2502820" cy="521299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16" y="5161037"/>
            <a:ext cx="2234684" cy="14859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2" descr="https://www.projecthired.org/sites/default/files/styles/large/public/pdf-icon_0.png?itok=Q5tlhU7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89" y="4724400"/>
            <a:ext cx="701899" cy="7018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/>
          <p:cNvSpPr/>
          <p:nvPr/>
        </p:nvSpPr>
        <p:spPr>
          <a:xfrm rot="10800000">
            <a:off x="2762026" y="2401455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/>
          <p:cNvSpPr/>
          <p:nvPr/>
        </p:nvSpPr>
        <p:spPr>
          <a:xfrm rot="10800000">
            <a:off x="2762026" y="5322390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991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(screenshots)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0200"/>
            <a:ext cx="3296970" cy="3429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362200"/>
            <a:ext cx="3236614" cy="3429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190854"/>
            <a:ext cx="3276600" cy="3438546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035956" y="1600140"/>
            <a:ext cx="48032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User defined data structure</a:t>
            </a:r>
          </a:p>
          <a:p>
            <a:pPr marL="1435100" lvl="1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Category/ Store/ Tag</a:t>
            </a:r>
          </a:p>
          <a:p>
            <a:pPr marL="1435100" lvl="1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Track using data</a:t>
            </a:r>
          </a:p>
        </p:txBody>
      </p:sp>
      <p:pic>
        <p:nvPicPr>
          <p:cNvPr id="3078" name="Picture 6" descr="http://philasv.wish.org/~/media/Shared/312x214%20Icons/MAW_icon-vector-blue_34_folder-category_312x214.ashx?h=214&amp;la=en&amp;w=312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883438"/>
            <a:ext cx="1087571" cy="74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7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(screenshots)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321" y="1524000"/>
            <a:ext cx="5256479" cy="5062219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" y="1447800"/>
            <a:ext cx="282072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Create group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Works in group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Invite member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Store &amp; Share</a:t>
            </a:r>
          </a:p>
        </p:txBody>
      </p:sp>
      <p:pic>
        <p:nvPicPr>
          <p:cNvPr id="7170" name="Picture 2" descr="http://furtaev.ru/preview/cloud_working_group_small.pn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97" y="5849079"/>
            <a:ext cx="1187903" cy="85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019"/>
          <a:stretch/>
        </p:blipFill>
        <p:spPr>
          <a:xfrm>
            <a:off x="685800" y="3371403"/>
            <a:ext cx="2589028" cy="2353559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972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059680"/>
            <a:ext cx="2057400" cy="1645920"/>
          </a:xfrm>
          <a:prstGeom prst="rect">
            <a:avLst/>
          </a:prstGeom>
          <a:ln w="3175"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7940041" cy="4724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Be familiar with spending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Avoid impulse buying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Manage your money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Save you time &amp; effort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Here’s the way …</a:t>
            </a:r>
          </a:p>
        </p:txBody>
      </p:sp>
    </p:spTree>
    <p:extLst>
      <p:ext uri="{BB962C8B-B14F-4D97-AF65-F5344CB8AC3E}">
        <p14:creationId xmlns:p14="http://schemas.microsoft.com/office/powerpoint/2010/main" val="9191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dn.grid.fotosearch.com/CSP/CSP992/k1230776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059" y="5562600"/>
            <a:ext cx="1784941" cy="118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Future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8549638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Save daily paperless receipts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Imp./Exp. with various formats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Switch between account type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Combine multiple images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OpenCV to improve accuracy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Track each member in group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Retrieve from specific item(s)</a:t>
            </a:r>
          </a:p>
        </p:txBody>
      </p:sp>
    </p:spTree>
    <p:extLst>
      <p:ext uri="{BB962C8B-B14F-4D97-AF65-F5344CB8AC3E}">
        <p14:creationId xmlns:p14="http://schemas.microsoft.com/office/powerpoint/2010/main" val="286388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clipartbest.com/cliparts/9ac/qLz/9acqLziMy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113410"/>
            <a:ext cx="1828800" cy="159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8549638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Scan receipts with mobile devices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Save data local or online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Track spending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View and export reports as files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Provide various visual information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Access anywhere/ anytime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Support works in group</a:t>
            </a:r>
          </a:p>
        </p:txBody>
      </p:sp>
    </p:spTree>
    <p:extLst>
      <p:ext uri="{BB962C8B-B14F-4D97-AF65-F5344CB8AC3E}">
        <p14:creationId xmlns:p14="http://schemas.microsoft.com/office/powerpoint/2010/main" val="423646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cybertrol.com/wp-content/uploads/2016/03/Management_Ic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19"/>
          <a:stretch/>
        </p:blipFill>
        <p:spPr bwMode="auto">
          <a:xfrm>
            <a:off x="6305006" y="1686820"/>
            <a:ext cx="2381756" cy="189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914" y="1524000"/>
            <a:ext cx="3886200" cy="798718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None/>
            </a:pPr>
            <a:r>
              <a:rPr lang="en-CA" sz="3400" dirty="0"/>
              <a:t>Changho Choi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0" y="33483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Mobile UI/ Back-End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2057400"/>
            <a:ext cx="414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Mobile UI/ Web Sync.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184512" y="2782682"/>
            <a:ext cx="43990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Hassan Nahhal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184512" y="5449682"/>
            <a:ext cx="44752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SungJoe Kim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184512" y="4154282"/>
            <a:ext cx="42466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Nicholas Collins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0" y="47199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OCR/ Mobile Front-End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0" y="60915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Web UI/ Front/ Back-End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5473200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4143421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2813642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1483863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6011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33400"/>
            <a:ext cx="9144000" cy="4800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9600" dirty="0"/>
              <a:t>Thank you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for 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your attention!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3561" y="6384927"/>
            <a:ext cx="269618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 Rounded MT Bold" panose="020F0704030504030204"/>
              </a:rPr>
              <a:t>Receipt Keeper</a:t>
            </a:r>
          </a:p>
        </p:txBody>
      </p:sp>
    </p:spTree>
    <p:extLst>
      <p:ext uri="{BB962C8B-B14F-4D97-AF65-F5344CB8AC3E}">
        <p14:creationId xmlns:p14="http://schemas.microsoft.com/office/powerpoint/2010/main" val="150783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0746"/>
            <a:ext cx="7503222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Diagrams </a:t>
            </a:r>
            <a:r>
              <a:rPr lang="en-CA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(Details)</a:t>
            </a:r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7772400" y="6248400"/>
            <a:ext cx="1143000" cy="380146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Arial Rounded MT Bold" panose="020F0704030504030204" pitchFamily="34" charset="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51260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What’s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7003497" cy="4724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Receipt Keeper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Manage Receipts easier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Start it with mobile devices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Track what you’ve spent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Anytime &amp; Anywhere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Store &amp; Share Online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679119" y="3108646"/>
            <a:ext cx="1236281" cy="2030837"/>
            <a:chOff x="7772400" y="3108647"/>
            <a:chExt cx="1065010" cy="1983122"/>
          </a:xfrm>
        </p:grpSpPr>
        <p:pic>
          <p:nvPicPr>
            <p:cNvPr id="4106" name="Picture 10" descr="http://timesdelphic.com/wp-content/uploads/2014/09/Screen-Shot-2014-09-16-at-1.31.30-PM-w2000-h2000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0" t="4796" r="63532" b="5762"/>
            <a:stretch/>
          </p:blipFill>
          <p:spPr bwMode="auto">
            <a:xfrm>
              <a:off x="7772400" y="3108647"/>
              <a:ext cx="1065010" cy="1983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3088" y="3525520"/>
              <a:ext cx="713232" cy="1188720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7372042" y="5518666"/>
            <a:ext cx="1499814" cy="1140931"/>
            <a:chOff x="7238999" y="5443662"/>
            <a:chExt cx="1598411" cy="1215935"/>
          </a:xfrm>
        </p:grpSpPr>
        <p:pic>
          <p:nvPicPr>
            <p:cNvPr id="4102" name="Picture 6" descr="http://pngimg.com/upload/small/laptop_PNG589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999" y="5443662"/>
              <a:ext cx="1598411" cy="121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390" y="5579618"/>
              <a:ext cx="393330" cy="655549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Image result for chart graph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606" y="5577840"/>
              <a:ext cx="827182" cy="67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http://4.bp.blogspot.com/-K5NVOq1mgog/VWXwRfcSV1I/AAAAAAAAAPo/UD9g1KtaQyk/s1600/filebox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9" b="12007"/>
          <a:stretch/>
        </p:blipFill>
        <p:spPr bwMode="auto">
          <a:xfrm>
            <a:off x="7258613" y="1678325"/>
            <a:ext cx="1499814" cy="114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64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Methodologies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8092438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000" dirty="0"/>
              <a:t> Android mobile client </a:t>
            </a:r>
            <a:r>
              <a:rPr lang="en-CA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(SQLite/Tesseract)</a:t>
            </a:r>
            <a:endParaRPr lang="en-CA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000" dirty="0"/>
              <a:t> TurtleIO web server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000" dirty="0"/>
              <a:t> Node.js as Back-End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000" dirty="0"/>
              <a:t> LoopBack framework (REST API)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000" dirty="0"/>
              <a:t> mongoDB </a:t>
            </a:r>
            <a:r>
              <a:rPr lang="en-CA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(mLab)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000" dirty="0"/>
              <a:t> AngularJS, JavaScript, jQuery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000" dirty="0"/>
              <a:t> HTML5, CSS3, Bootstrap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000" dirty="0"/>
              <a:t> GitHub, Heroku</a:t>
            </a:r>
          </a:p>
        </p:txBody>
      </p:sp>
    </p:spTree>
    <p:extLst>
      <p:ext uri="{BB962C8B-B14F-4D97-AF65-F5344CB8AC3E}">
        <p14:creationId xmlns:p14="http://schemas.microsoft.com/office/powerpoint/2010/main" val="345704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490260"/>
            <a:ext cx="2096840" cy="1650547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62" name="Picture 14" descr="http://www.firmoptions.com/wp-content/uploads/2012/08/DCR_CRRepo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696208"/>
            <a:ext cx="1777327" cy="11589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Work Process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792430" y="4630287"/>
            <a:ext cx="1905003" cy="1449164"/>
            <a:chOff x="7238999" y="5443662"/>
            <a:chExt cx="1598411" cy="1215935"/>
          </a:xfrm>
        </p:grpSpPr>
        <p:pic>
          <p:nvPicPr>
            <p:cNvPr id="14" name="Picture 6" descr="http://pngimg.com/upload/small/laptop_PNG589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999" y="5443662"/>
              <a:ext cx="1598411" cy="121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390" y="5579618"/>
              <a:ext cx="393330" cy="655549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Image result for chart graph imag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606" y="5577840"/>
              <a:ext cx="827182" cy="67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http://imavex.vo.llnwd.net/o18/clients/tayloredsystems/images/Products/What-is-cloud-computing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0"/>
          <a:stretch/>
        </p:blipFill>
        <p:spPr bwMode="auto">
          <a:xfrm>
            <a:off x="3630193" y="4424113"/>
            <a:ext cx="2378974" cy="16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receiptmate.net/images/info-img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823" y="1524000"/>
            <a:ext cx="2042177" cy="20421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/>
          <p:cNvSpPr/>
          <p:nvPr/>
        </p:nvSpPr>
        <p:spPr>
          <a:xfrm>
            <a:off x="3048000" y="2143721"/>
            <a:ext cx="521314" cy="57923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row: Right 16"/>
          <p:cNvSpPr/>
          <p:nvPr/>
        </p:nvSpPr>
        <p:spPr>
          <a:xfrm>
            <a:off x="5803286" y="2143721"/>
            <a:ext cx="521314" cy="57923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Arrow: Right 17"/>
          <p:cNvSpPr/>
          <p:nvPr/>
        </p:nvSpPr>
        <p:spPr>
          <a:xfrm rot="5400000">
            <a:off x="6811433" y="3856569"/>
            <a:ext cx="533398" cy="59266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Arrow: Right 18"/>
          <p:cNvSpPr/>
          <p:nvPr/>
        </p:nvSpPr>
        <p:spPr>
          <a:xfrm rot="10800000">
            <a:off x="6096001" y="5284855"/>
            <a:ext cx="533399" cy="59266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Arrow: Right 20"/>
          <p:cNvSpPr/>
          <p:nvPr/>
        </p:nvSpPr>
        <p:spPr>
          <a:xfrm rot="10800000">
            <a:off x="2861689" y="5284856"/>
            <a:ext cx="533399" cy="59266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60" name="Picture 12" descr="https://cdn1.iconfinder.com/data/icons/healthcare-and-medicine-simplicity/512/test_medical-51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122" y="3408461"/>
            <a:ext cx="1042311" cy="104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62965" y="6136957"/>
            <a:ext cx="21278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export files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87704" y="3092757"/>
            <a:ext cx="15165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receipts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3890" y="3515321"/>
            <a:ext cx="16674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scanning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64890" y="6136957"/>
            <a:ext cx="22047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track status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34200" y="2667000"/>
            <a:ext cx="978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view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31128" y="6136957"/>
            <a:ext cx="3352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anytime/ anywhere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44256" y="3424535"/>
            <a:ext cx="1075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check</a:t>
            </a:r>
          </a:p>
        </p:txBody>
      </p:sp>
      <p:pic>
        <p:nvPicPr>
          <p:cNvPr id="2070" name="Picture 22" descr="https://www.projecthired.org/sites/default/files/styles/large/public/pdf-icon_0.png?itok=Q5tlhU7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76" y="3958863"/>
            <a:ext cx="930499" cy="93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6" y="1785753"/>
            <a:ext cx="2178871" cy="13012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92594" y="1484662"/>
            <a:ext cx="942052" cy="136852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http://icons.iconarchive.com/icons/graphicloads/filetype/128/excel-xls-icon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42" y="3970004"/>
            <a:ext cx="930498" cy="93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3478" y="5182331"/>
            <a:ext cx="1374092" cy="913669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360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1"/>
            <a:ext cx="7833360" cy="1143000"/>
          </a:xfrm>
        </p:spPr>
        <p:txBody>
          <a:bodyPr>
            <a:normAutofit/>
          </a:bodyPr>
          <a:lstStyle/>
          <a:p>
            <a:r>
              <a:rPr lang="en-US" sz="66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4419600" cy="4343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Problem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Solution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Technologies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Methodologies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None/>
            </a:pPr>
            <a:endParaRPr lang="en-CA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8200" y="1600200"/>
            <a:ext cx="4114800" cy="43434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defTabSz="91439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defRPr>
            </a:lvl1pPr>
            <a:lvl2pPr marL="384046" indent="-182879" defTabSz="91439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defRPr>
            </a:lvl2pPr>
            <a:lvl3pPr marL="566925" indent="-182879" defTabSz="91439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defRPr>
            </a:lvl3pPr>
            <a:lvl4pPr marL="749804" indent="-182879" defTabSz="91439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defRPr>
            </a:lvl4pPr>
            <a:lvl5pPr marL="932683" indent="-182879" defTabSz="91439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defRPr>
            </a:lvl5pPr>
            <a:lvl6pPr marL="1099994" indent="-228598" defTabSz="91439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299992" indent="-228598" defTabSz="91439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499991" indent="-228598" defTabSz="91439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699990" indent="-228598" defTabSz="91439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CA" sz="3600" dirty="0"/>
              <a:t> Features </a:t>
            </a:r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(Mobile)</a:t>
            </a:r>
            <a:r>
              <a:rPr lang="en-CA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CA" sz="3600" dirty="0"/>
              <a:t> Features </a:t>
            </a:r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(Web)</a:t>
            </a:r>
            <a:endParaRPr lang="en-CA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CA" sz="3600" dirty="0"/>
              <a:t> Future plan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CA" sz="3600" dirty="0"/>
              <a:t> Conclusion </a:t>
            </a:r>
            <a:endParaRPr lang="en-US" sz="36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343400" y="1752600"/>
            <a:ext cx="0" cy="37338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http://www.chasroberts.com/wp-content/themes/chas_roberts/assets/images/Maintain-ico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64682"/>
            <a:ext cx="838200" cy="83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3" y="1371600"/>
            <a:ext cx="7635238" cy="5105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Forget stuff bought</a:t>
            </a:r>
            <a:endParaRPr lang="en-CA" sz="3200" b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Tracking all of this is a handful</a:t>
            </a:r>
            <a:endParaRPr lang="en-CA" sz="3200" b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Strict budget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Alternative is not ultimate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A long process to start using it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Offer limited functions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Focused on private, personal use</a:t>
            </a:r>
          </a:p>
        </p:txBody>
      </p:sp>
      <p:pic>
        <p:nvPicPr>
          <p:cNvPr id="1032" name="Picture 8" descr="http://www.au.surveycompare.net/sites/default/files/filemanager/empty-walle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9" r="19931"/>
          <a:stretch/>
        </p:blipFill>
        <p:spPr bwMode="auto">
          <a:xfrm>
            <a:off x="7627892" y="1666270"/>
            <a:ext cx="1264993" cy="115313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images.techhive.com/images/article/2014/05/woman-looking-at-bills-and-receipts-on-floor-83590515-100265820-primary.idg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7" t="16489" r="16129" b="7966"/>
          <a:stretch/>
        </p:blipFill>
        <p:spPr bwMode="auto">
          <a:xfrm>
            <a:off x="7625660" y="3496831"/>
            <a:ext cx="1269457" cy="115136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://www.successcenterusa.com/wp-content/uploads/2011/12/not-so-easy-button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524" y="5323413"/>
            <a:ext cx="1077387" cy="107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35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4.bp.blogspot.com/-pErsLNka09k/Vg517SuBGuI/AAAAAAAAZ8E/Dq1_qAtk__0/s1600/group%2Bwo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2"/>
          <a:stretch/>
        </p:blipFill>
        <p:spPr bwMode="auto">
          <a:xfrm>
            <a:off x="4564657" y="5959886"/>
            <a:ext cx="820109" cy="78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371600"/>
            <a:ext cx="8397238" cy="442129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Quick &amp; easy access to start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No extra devices required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Scan receipt &amp; store it Online</a:t>
            </a:r>
            <a:endParaRPr lang="en-CA" sz="32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Filter, Search for receipts, export as files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Generate charts, reports feedback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Support working in groups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10819" y="5936129"/>
            <a:ext cx="1009181" cy="693271"/>
            <a:chOff x="5773855" y="5564236"/>
            <a:chExt cx="1312745" cy="901808"/>
          </a:xfrm>
        </p:grpSpPr>
        <p:pic>
          <p:nvPicPr>
            <p:cNvPr id="11" name="Picture 10" descr="http://timesdelphic.com/wp-content/uploads/2014/09/Screen-Shot-2014-09-16-at-1.31.30-PM-w2000-h2000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0" t="4796" r="63532" b="57159"/>
            <a:stretch/>
          </p:blipFill>
          <p:spPr bwMode="auto">
            <a:xfrm>
              <a:off x="5773855" y="5564236"/>
              <a:ext cx="1312745" cy="90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55"/>
            <a:stretch/>
          </p:blipFill>
          <p:spPr bwMode="auto">
            <a:xfrm>
              <a:off x="5979765" y="5867226"/>
              <a:ext cx="866805" cy="574688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7825910" y="5934775"/>
            <a:ext cx="1013290" cy="770825"/>
            <a:chOff x="7238999" y="5443662"/>
            <a:chExt cx="1598411" cy="1215935"/>
          </a:xfrm>
        </p:grpSpPr>
        <p:pic>
          <p:nvPicPr>
            <p:cNvPr id="14" name="Picture 6" descr="http://pngimg.com/upload/small/laptop_PNG589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999" y="5443662"/>
              <a:ext cx="1598411" cy="121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390" y="5579618"/>
              <a:ext cx="393330" cy="655549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Image result for chart graph imag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606" y="5577840"/>
              <a:ext cx="827182" cy="67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http://imavex.vo.llnwd.net/o18/clients/tayloredsystems/images/Products/What-is-cloud-computing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0"/>
          <a:stretch/>
        </p:blipFill>
        <p:spPr bwMode="auto">
          <a:xfrm>
            <a:off x="5464607" y="5915326"/>
            <a:ext cx="1088593" cy="76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www.projecthired.org/sites/default/files/styles/large/public/pdf-icon_0.png?itok=Q5tlhU7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79" y="6007573"/>
            <a:ext cx="667221" cy="667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://icons.iconarchive.com/icons/graphicloads/filetype/128/excel-xls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380" y="6018714"/>
            <a:ext cx="667220" cy="667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icons.iconarchive.com/icons/graphicloads/100-flat/256/zoom-search-2-ic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27" y="6025692"/>
            <a:ext cx="666973" cy="6669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59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Work Process</a:t>
            </a:r>
          </a:p>
        </p:txBody>
      </p:sp>
      <p:pic>
        <p:nvPicPr>
          <p:cNvPr id="32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84806"/>
            <a:ext cx="1800000" cy="1800000"/>
          </a:xfr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41" y="1784806"/>
            <a:ext cx="1800000" cy="180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163" y="1638769"/>
            <a:ext cx="1800000" cy="180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57" y="4947968"/>
            <a:ext cx="1258063" cy="125806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4" y="4677000"/>
            <a:ext cx="1800000" cy="180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524600"/>
            <a:ext cx="1800000" cy="180000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2514600" y="2677025"/>
            <a:ext cx="1256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528958" y="2669244"/>
            <a:ext cx="1100442" cy="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097525" y="3581400"/>
            <a:ext cx="0" cy="99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687111" y="5353160"/>
            <a:ext cx="1475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743200" y="5315364"/>
            <a:ext cx="1100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417870" y="1800299"/>
            <a:ext cx="12445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Rounded MT Bold" panose="020F0704030504030204" pitchFamily="34" charset="0"/>
              </a:rPr>
              <a:t>Scan</a:t>
            </a:r>
          </a:p>
          <a:p>
            <a:r>
              <a:rPr lang="en-US" sz="2400" dirty="0">
                <a:latin typeface="Arial Rounded MT Bold" panose="020F0704030504030204" pitchFamily="34" charset="0"/>
              </a:rPr>
              <a:t>receipt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19356" y="1828800"/>
            <a:ext cx="1538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Rounded MT Bold" panose="020F0704030504030204" pitchFamily="34" charset="0"/>
              </a:rPr>
              <a:t>Output </a:t>
            </a:r>
          </a:p>
          <a:p>
            <a:r>
              <a:rPr lang="en-US" sz="2400" dirty="0">
                <a:latin typeface="Arial Rounded MT Bold" panose="020F0704030504030204" pitchFamily="34" charset="0"/>
              </a:rPr>
              <a:t>data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86864" y="3537321"/>
            <a:ext cx="15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Arial Rounded MT Bold" panose="020F0704030504030204" pitchFamily="34" charset="0"/>
              </a:rPr>
              <a:t>Save in </a:t>
            </a:r>
          </a:p>
          <a:p>
            <a:pPr algn="r"/>
            <a:r>
              <a:rPr lang="en-US" sz="2400" dirty="0">
                <a:latin typeface="Arial Rounded MT Bold" panose="020F0704030504030204" pitchFamily="34" charset="0"/>
              </a:rPr>
              <a:t>database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41051" y="5405423"/>
            <a:ext cx="164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View</a:t>
            </a:r>
          </a:p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anywhere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607338" y="5447861"/>
            <a:ext cx="1600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Track </a:t>
            </a:r>
          </a:p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expenses</a:t>
            </a:r>
          </a:p>
        </p:txBody>
      </p:sp>
    </p:spTree>
    <p:extLst>
      <p:ext uri="{BB962C8B-B14F-4D97-AF65-F5344CB8AC3E}">
        <p14:creationId xmlns:p14="http://schemas.microsoft.com/office/powerpoint/2010/main" val="393479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490" y="2501821"/>
            <a:ext cx="3114315" cy="3114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Technologies</a:t>
            </a:r>
            <a:endParaRPr lang="en-CA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861" y="2138116"/>
            <a:ext cx="720000" cy="7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953" y="2869727"/>
            <a:ext cx="831576" cy="9745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02" y="2138116"/>
            <a:ext cx="720000" cy="720000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324" y="5725449"/>
            <a:ext cx="720000" cy="720000"/>
          </a:xfrm>
          <a:prstGeom prst="ellipse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5725449"/>
            <a:ext cx="720000" cy="720000"/>
          </a:xfrm>
          <a:prstGeom prst="ellipse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36" y="5055960"/>
            <a:ext cx="720000" cy="72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61" y="1676400"/>
            <a:ext cx="821716" cy="8217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200" y="3464017"/>
            <a:ext cx="720000" cy="720000"/>
          </a:xfrm>
          <a:prstGeom prst="ellipse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19" y="3464017"/>
            <a:ext cx="720000" cy="720000"/>
          </a:xfrm>
          <a:prstGeom prst="ellipse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19" y="4315009"/>
            <a:ext cx="720000" cy="72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77" y="1727258"/>
            <a:ext cx="720000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47" y="1727258"/>
            <a:ext cx="720000" cy="720000"/>
          </a:xfrm>
          <a:prstGeom prst="ellipse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19" y="2568981"/>
            <a:ext cx="720000" cy="720000"/>
          </a:xfrm>
          <a:prstGeom prst="ellipse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200" y="2568981"/>
            <a:ext cx="720000" cy="72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40" y="1701270"/>
            <a:ext cx="771977" cy="77197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200" y="4315009"/>
            <a:ext cx="720000" cy="720000"/>
          </a:xfrm>
          <a:prstGeom prst="ellipse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6475720" y="2996414"/>
            <a:ext cx="698282" cy="799003"/>
            <a:chOff x="6674173" y="4305406"/>
            <a:chExt cx="1906129" cy="2181072"/>
          </a:xfrm>
        </p:grpSpPr>
        <p:pic>
          <p:nvPicPr>
            <p:cNvPr id="67" name="Picture 2" descr="http://blog.mlab.com/wp-content/uploads/2016/02/mLab-logo-onlight-300x129.png"/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19"/>
            <a:stretch/>
          </p:blipFill>
          <p:spPr bwMode="auto">
            <a:xfrm>
              <a:off x="7134298" y="4305406"/>
              <a:ext cx="985881" cy="1467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http://blog.mlab.com/wp-content/uploads/2016/02/mLab-logo-onlight-300x129.png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6"/>
            <a:stretch/>
          </p:blipFill>
          <p:spPr bwMode="auto">
            <a:xfrm>
              <a:off x="6674173" y="5418049"/>
              <a:ext cx="1906129" cy="1068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32" y="5166001"/>
            <a:ext cx="1389489" cy="138948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56" y="5029200"/>
            <a:ext cx="1339507" cy="1339507"/>
          </a:xfrm>
          <a:prstGeom prst="rect">
            <a:avLst/>
          </a:prstGeom>
        </p:spPr>
      </p:pic>
      <p:pic>
        <p:nvPicPr>
          <p:cNvPr id="1026" name="Picture 2" descr="http://www.jonveit.com/img/database-logo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207" y="2056877"/>
            <a:ext cx="697129" cy="69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Methodologies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8092438" cy="5105400"/>
          </a:xfrm>
        </p:spPr>
        <p:txBody>
          <a:bodyPr/>
          <a:lstStyle/>
          <a:p>
            <a:r>
              <a:rPr lang="en-US" sz="2000" dirty="0"/>
              <a:t>Development Methodologies &amp; Team Rules</a:t>
            </a:r>
          </a:p>
          <a:p>
            <a:pPr lvl="1"/>
            <a:r>
              <a:rPr lang="en-US" sz="2000" dirty="0"/>
              <a:t>Agile Unified Process with 2 week iteration</a:t>
            </a:r>
          </a:p>
          <a:p>
            <a:pPr lvl="1"/>
            <a:r>
              <a:rPr lang="en-US" sz="2000" dirty="0"/>
              <a:t>Coding Standards to follow</a:t>
            </a:r>
          </a:p>
          <a:p>
            <a:r>
              <a:rPr lang="en-US" sz="2000" dirty="0"/>
              <a:t>Source Control &amp; Change Management </a:t>
            </a:r>
          </a:p>
          <a:p>
            <a:pPr lvl="1"/>
            <a:r>
              <a:rPr lang="en-US" sz="2000" dirty="0"/>
              <a:t>3 GitHub repositories </a:t>
            </a:r>
          </a:p>
          <a:p>
            <a:pPr lvl="1"/>
            <a:r>
              <a:rPr lang="en-US" sz="2000" dirty="0"/>
              <a:t>Master and branching out from dev_prod</a:t>
            </a:r>
          </a:p>
          <a:p>
            <a:pPr lvl="1"/>
            <a:r>
              <a:rPr lang="en-US" sz="2000" dirty="0"/>
              <a:t>Wiki to keep track of outcome</a:t>
            </a:r>
          </a:p>
          <a:p>
            <a:pPr lvl="1"/>
            <a:r>
              <a:rPr lang="en-US" sz="2000" dirty="0"/>
              <a:t>Issues tracking to assign fixes or tasks</a:t>
            </a:r>
          </a:p>
          <a:p>
            <a:r>
              <a:rPr lang="en-US" sz="2000" dirty="0"/>
              <a:t>Communication</a:t>
            </a:r>
          </a:p>
          <a:p>
            <a:pPr lvl="1"/>
            <a:r>
              <a:rPr lang="en-US" sz="2000" dirty="0"/>
              <a:t>Slack and regular meetings</a:t>
            </a:r>
          </a:p>
        </p:txBody>
      </p:sp>
    </p:spTree>
    <p:extLst>
      <p:ext uri="{BB962C8B-B14F-4D97-AF65-F5344CB8AC3E}">
        <p14:creationId xmlns:p14="http://schemas.microsoft.com/office/powerpoint/2010/main" val="356338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Straight Connector 137"/>
          <p:cNvCxnSpPr/>
          <p:nvPr/>
        </p:nvCxnSpPr>
        <p:spPr>
          <a:xfrm>
            <a:off x="1371600" y="4972634"/>
            <a:ext cx="0" cy="7093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Technical Diagrams</a:t>
            </a:r>
            <a:endParaRPr lang="en-CA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2839" y="1447801"/>
            <a:ext cx="1496961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dirty="0">
                <a:latin typeface="Arial Black" panose="020B0A04020102020204" pitchFamily="34" charset="0"/>
              </a:rPr>
              <a:t>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581400" y="1447800"/>
            <a:ext cx="1600200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dirty="0">
                <a:latin typeface="Arial Black" panose="020B0A04020102020204" pitchFamily="34" charset="0"/>
              </a:rPr>
              <a:t>Receipt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739878" y="3714136"/>
            <a:ext cx="1469922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dirty="0">
                <a:latin typeface="Arial Black" panose="020B0A04020102020204" pitchFamily="34" charset="0"/>
              </a:rPr>
              <a:t>Group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5856" y="5194612"/>
            <a:ext cx="1676400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dirty="0">
                <a:latin typeface="Arial Black" panose="020B0A04020102020204" pitchFamily="34" charset="0"/>
              </a:rPr>
              <a:t>Category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3581400" y="3850875"/>
            <a:ext cx="1600200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dirty="0">
                <a:latin typeface="Arial Black" panose="020B0A04020102020204" pitchFamily="34" charset="0"/>
              </a:rPr>
              <a:t>Tag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5425" y="1465061"/>
            <a:ext cx="1678975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dirty="0">
                <a:latin typeface="Arial Black" panose="020B0A04020102020204" pitchFamily="34" charset="0"/>
              </a:rPr>
              <a:t>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8648" y="5638800"/>
            <a:ext cx="2030361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dirty="0">
                <a:latin typeface="Arial Black" panose="020B0A04020102020204" pitchFamily="34" charset="0"/>
              </a:rPr>
              <a:t>Notification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2839" y="1981200"/>
            <a:ext cx="1496961" cy="9928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94736" y="2132474"/>
            <a:ext cx="1143000" cy="690302"/>
            <a:chOff x="1066800" y="4419600"/>
            <a:chExt cx="1143000" cy="690302"/>
          </a:xfrm>
        </p:grpSpPr>
        <p:grpSp>
          <p:nvGrpSpPr>
            <p:cNvPr id="16" name="Group 15"/>
            <p:cNvGrpSpPr/>
            <p:nvPr/>
          </p:nvGrpSpPr>
          <p:grpSpPr>
            <a:xfrm>
              <a:off x="1066800" y="4419600"/>
              <a:ext cx="1143000" cy="152400"/>
              <a:chOff x="1066800" y="4419600"/>
              <a:chExt cx="1143000" cy="1524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66800" y="4688551"/>
              <a:ext cx="1143000" cy="152400"/>
              <a:chOff x="1066800" y="4419600"/>
              <a:chExt cx="1143000" cy="1524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066800" y="4957502"/>
              <a:ext cx="1143000" cy="152400"/>
              <a:chOff x="1066800" y="4419600"/>
              <a:chExt cx="1143000" cy="15240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6855856" y="3048000"/>
            <a:ext cx="1676400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dirty="0">
                <a:latin typeface="Arial Black" panose="020B0A04020102020204" pitchFamily="34" charset="0"/>
              </a:rPr>
              <a:t>Store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581400" y="1981200"/>
            <a:ext cx="1600200" cy="9928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733800" y="2132474"/>
            <a:ext cx="1143000" cy="690302"/>
            <a:chOff x="1066800" y="4419600"/>
            <a:chExt cx="1143000" cy="690302"/>
          </a:xfrm>
        </p:grpSpPr>
        <p:grpSp>
          <p:nvGrpSpPr>
            <p:cNvPr id="27" name="Group 26"/>
            <p:cNvGrpSpPr/>
            <p:nvPr/>
          </p:nvGrpSpPr>
          <p:grpSpPr>
            <a:xfrm>
              <a:off x="1066800" y="4419600"/>
              <a:ext cx="1143000" cy="152400"/>
              <a:chOff x="1066800" y="4419600"/>
              <a:chExt cx="1143000" cy="1524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066800" y="4688551"/>
              <a:ext cx="1143000" cy="152400"/>
              <a:chOff x="1066800" y="4419600"/>
              <a:chExt cx="1143000" cy="1524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1066800" y="4957502"/>
              <a:ext cx="1143000" cy="152400"/>
              <a:chOff x="1066800" y="4419600"/>
              <a:chExt cx="1143000" cy="15240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6855856" y="3581401"/>
            <a:ext cx="1676400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7008256" y="3732674"/>
            <a:ext cx="1143000" cy="152400"/>
            <a:chOff x="1066800" y="4419600"/>
            <a:chExt cx="1143000" cy="152400"/>
          </a:xfrm>
        </p:grpSpPr>
        <p:sp>
          <p:nvSpPr>
            <p:cNvPr id="56" name="Rectangle 55"/>
            <p:cNvSpPr/>
            <p:nvPr/>
          </p:nvSpPr>
          <p:spPr>
            <a:xfrm>
              <a:off x="1066800" y="4419600"/>
              <a:ext cx="11430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219200" y="4419600"/>
              <a:ext cx="1524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008256" y="4001625"/>
            <a:ext cx="1143000" cy="152400"/>
            <a:chOff x="1066800" y="4419600"/>
            <a:chExt cx="1143000" cy="152400"/>
          </a:xfrm>
        </p:grpSpPr>
        <p:sp>
          <p:nvSpPr>
            <p:cNvPr id="54" name="Rectangle 53"/>
            <p:cNvSpPr/>
            <p:nvPr/>
          </p:nvSpPr>
          <p:spPr>
            <a:xfrm>
              <a:off x="1066800" y="4419600"/>
              <a:ext cx="11430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219200" y="4419600"/>
              <a:ext cx="1524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6855856" y="5728012"/>
            <a:ext cx="1676400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7008256" y="5879285"/>
            <a:ext cx="1143000" cy="152400"/>
            <a:chOff x="1066800" y="4419600"/>
            <a:chExt cx="1143000" cy="152400"/>
          </a:xfrm>
        </p:grpSpPr>
        <p:sp>
          <p:nvSpPr>
            <p:cNvPr id="71" name="Rectangle 70"/>
            <p:cNvSpPr/>
            <p:nvPr/>
          </p:nvSpPr>
          <p:spPr>
            <a:xfrm>
              <a:off x="1066800" y="4419600"/>
              <a:ext cx="11430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219200" y="4419600"/>
              <a:ext cx="1524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008256" y="6148236"/>
            <a:ext cx="1143000" cy="152400"/>
            <a:chOff x="1066800" y="4419600"/>
            <a:chExt cx="1143000" cy="152400"/>
          </a:xfrm>
        </p:grpSpPr>
        <p:sp>
          <p:nvSpPr>
            <p:cNvPr id="74" name="Rectangle 73"/>
            <p:cNvSpPr/>
            <p:nvPr/>
          </p:nvSpPr>
          <p:spPr>
            <a:xfrm>
              <a:off x="1066800" y="4419600"/>
              <a:ext cx="11430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219200" y="4419600"/>
              <a:ext cx="1524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6855425" y="1981200"/>
            <a:ext cx="1676400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7003223" y="2135187"/>
            <a:ext cx="1143000" cy="152400"/>
            <a:chOff x="1066800" y="4419600"/>
            <a:chExt cx="1143000" cy="152400"/>
          </a:xfrm>
        </p:grpSpPr>
        <p:sp>
          <p:nvSpPr>
            <p:cNvPr id="78" name="Rectangle 77"/>
            <p:cNvSpPr/>
            <p:nvPr/>
          </p:nvSpPr>
          <p:spPr>
            <a:xfrm>
              <a:off x="1066800" y="4419600"/>
              <a:ext cx="11430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219200" y="4419600"/>
              <a:ext cx="1524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7003223" y="2404138"/>
            <a:ext cx="1143000" cy="152400"/>
            <a:chOff x="1066800" y="4419600"/>
            <a:chExt cx="1143000" cy="152400"/>
          </a:xfrm>
        </p:grpSpPr>
        <p:sp>
          <p:nvSpPr>
            <p:cNvPr id="81" name="Rectangle 80"/>
            <p:cNvSpPr/>
            <p:nvPr/>
          </p:nvSpPr>
          <p:spPr>
            <a:xfrm>
              <a:off x="1066800" y="4419600"/>
              <a:ext cx="11430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219200" y="4419600"/>
              <a:ext cx="1524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3" name="Rectangle 82"/>
          <p:cNvSpPr/>
          <p:nvPr/>
        </p:nvSpPr>
        <p:spPr>
          <a:xfrm>
            <a:off x="3581400" y="4376076"/>
            <a:ext cx="1600200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3733800" y="4527349"/>
            <a:ext cx="1143000" cy="152400"/>
            <a:chOff x="1066800" y="4419600"/>
            <a:chExt cx="1143000" cy="152400"/>
          </a:xfrm>
        </p:grpSpPr>
        <p:sp>
          <p:nvSpPr>
            <p:cNvPr id="85" name="Rectangle 84"/>
            <p:cNvSpPr/>
            <p:nvPr/>
          </p:nvSpPr>
          <p:spPr>
            <a:xfrm>
              <a:off x="1066800" y="4419600"/>
              <a:ext cx="11430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219200" y="4419600"/>
              <a:ext cx="1524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3733800" y="4796300"/>
            <a:ext cx="1143000" cy="152400"/>
            <a:chOff x="1066800" y="4419600"/>
            <a:chExt cx="1143000" cy="152400"/>
          </a:xfrm>
        </p:grpSpPr>
        <p:sp>
          <p:nvSpPr>
            <p:cNvPr id="88" name="Rectangle 87"/>
            <p:cNvSpPr/>
            <p:nvPr/>
          </p:nvSpPr>
          <p:spPr>
            <a:xfrm>
              <a:off x="1066800" y="4419600"/>
              <a:ext cx="11430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219200" y="4419600"/>
              <a:ext cx="1524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0" name="Rectangle 89"/>
          <p:cNvSpPr/>
          <p:nvPr/>
        </p:nvSpPr>
        <p:spPr>
          <a:xfrm>
            <a:off x="739878" y="4243310"/>
            <a:ext cx="1469922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892278" y="4394583"/>
            <a:ext cx="1143000" cy="152400"/>
            <a:chOff x="1066800" y="4419600"/>
            <a:chExt cx="1143000" cy="152400"/>
          </a:xfrm>
        </p:grpSpPr>
        <p:sp>
          <p:nvSpPr>
            <p:cNvPr id="92" name="Rectangle 91"/>
            <p:cNvSpPr/>
            <p:nvPr/>
          </p:nvSpPr>
          <p:spPr>
            <a:xfrm>
              <a:off x="1066800" y="4419600"/>
              <a:ext cx="11430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219200" y="4419600"/>
              <a:ext cx="1524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92278" y="4663534"/>
            <a:ext cx="1143000" cy="152400"/>
            <a:chOff x="1066800" y="4419600"/>
            <a:chExt cx="1143000" cy="152400"/>
          </a:xfrm>
        </p:grpSpPr>
        <p:sp>
          <p:nvSpPr>
            <p:cNvPr id="95" name="Rectangle 94"/>
            <p:cNvSpPr/>
            <p:nvPr/>
          </p:nvSpPr>
          <p:spPr>
            <a:xfrm>
              <a:off x="1066800" y="4419600"/>
              <a:ext cx="11430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219200" y="4419600"/>
              <a:ext cx="1524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7" name="Rectangle 96"/>
          <p:cNvSpPr/>
          <p:nvPr/>
        </p:nvSpPr>
        <p:spPr>
          <a:xfrm>
            <a:off x="738647" y="6170775"/>
            <a:ext cx="2030361" cy="46087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891048" y="6322048"/>
            <a:ext cx="1143000" cy="152400"/>
            <a:chOff x="1066800" y="4419600"/>
            <a:chExt cx="1143000" cy="152400"/>
          </a:xfrm>
        </p:grpSpPr>
        <p:sp>
          <p:nvSpPr>
            <p:cNvPr id="99" name="Rectangle 98"/>
            <p:cNvSpPr/>
            <p:nvPr/>
          </p:nvSpPr>
          <p:spPr>
            <a:xfrm>
              <a:off x="1066800" y="4419600"/>
              <a:ext cx="11430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219200" y="4419600"/>
              <a:ext cx="1524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209800" y="2209801"/>
            <a:ext cx="1371600" cy="152400"/>
            <a:chOff x="2209800" y="2209801"/>
            <a:chExt cx="1371600" cy="152400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2209800" y="2305664"/>
              <a:ext cx="13716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Diamond 106"/>
            <p:cNvSpPr/>
            <p:nvPr/>
          </p:nvSpPr>
          <p:spPr>
            <a:xfrm rot="16200000">
              <a:off x="2276221" y="2153213"/>
              <a:ext cx="152400" cy="26557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cxnSp>
        <p:nvCxnSpPr>
          <p:cNvPr id="108" name="Straight Connector 107"/>
          <p:cNvCxnSpPr/>
          <p:nvPr/>
        </p:nvCxnSpPr>
        <p:spPr>
          <a:xfrm flipV="1">
            <a:off x="5366968" y="2295269"/>
            <a:ext cx="1491032" cy="112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Diamond 108"/>
          <p:cNvSpPr/>
          <p:nvPr/>
        </p:nvSpPr>
        <p:spPr>
          <a:xfrm rot="16200000">
            <a:off x="5280989" y="2153212"/>
            <a:ext cx="152400" cy="265576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20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287559" y="1778551"/>
            <a:ext cx="29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153356" y="1768719"/>
            <a:ext cx="29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269332" y="1778551"/>
            <a:ext cx="29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407275" y="1768719"/>
            <a:ext cx="29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142783" y="1798215"/>
            <a:ext cx="56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0..</a:t>
            </a:r>
          </a:p>
        </p:txBody>
      </p:sp>
      <p:cxnSp>
        <p:nvCxnSpPr>
          <p:cNvPr id="118" name="Connector: Elbow 117"/>
          <p:cNvCxnSpPr>
            <a:stCxn id="25" idx="3"/>
            <a:endCxn id="47" idx="1"/>
          </p:cNvCxnSpPr>
          <p:nvPr/>
        </p:nvCxnSpPr>
        <p:spPr>
          <a:xfrm>
            <a:off x="5181600" y="2477626"/>
            <a:ext cx="1674256" cy="1468437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5358012" y="3166646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cxnSp>
        <p:nvCxnSpPr>
          <p:cNvPr id="121" name="Straight Connector 120"/>
          <p:cNvCxnSpPr>
            <a:stCxn id="25" idx="2"/>
            <a:endCxn id="9" idx="0"/>
          </p:cNvCxnSpPr>
          <p:nvPr/>
        </p:nvCxnSpPr>
        <p:spPr>
          <a:xfrm>
            <a:off x="4381500" y="2974051"/>
            <a:ext cx="0" cy="87682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3746209" y="2974051"/>
            <a:ext cx="562817" cy="646331"/>
            <a:chOff x="6295183" y="1921119"/>
            <a:chExt cx="562817" cy="646331"/>
          </a:xfrm>
        </p:grpSpPr>
        <p:sp>
          <p:nvSpPr>
            <p:cNvPr id="125" name="TextBox 124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746209" y="3468469"/>
            <a:ext cx="562817" cy="646331"/>
            <a:chOff x="6295183" y="1921119"/>
            <a:chExt cx="562817" cy="646331"/>
          </a:xfrm>
        </p:grpSpPr>
        <p:sp>
          <p:nvSpPr>
            <p:cNvPr id="129" name="TextBox 128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cxnSp>
        <p:nvCxnSpPr>
          <p:cNvPr id="131" name="Straight Connector 130"/>
          <p:cNvCxnSpPr/>
          <p:nvPr/>
        </p:nvCxnSpPr>
        <p:spPr>
          <a:xfrm>
            <a:off x="7790914" y="4301882"/>
            <a:ext cx="0" cy="87682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7155623" y="4301882"/>
            <a:ext cx="562817" cy="646331"/>
            <a:chOff x="6295183" y="1921119"/>
            <a:chExt cx="562817" cy="646331"/>
          </a:xfrm>
        </p:grpSpPr>
        <p:sp>
          <p:nvSpPr>
            <p:cNvPr id="133" name="TextBox 132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7155623" y="4796300"/>
            <a:ext cx="562817" cy="646331"/>
            <a:chOff x="6295183" y="1921119"/>
            <a:chExt cx="562817" cy="646331"/>
          </a:xfrm>
        </p:grpSpPr>
        <p:sp>
          <p:nvSpPr>
            <p:cNvPr id="136" name="TextBox 135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1447800" y="5150325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cxnSp>
        <p:nvCxnSpPr>
          <p:cNvPr id="141" name="Straight Connector 140"/>
          <p:cNvCxnSpPr/>
          <p:nvPr/>
        </p:nvCxnSpPr>
        <p:spPr>
          <a:xfrm>
            <a:off x="1392210" y="2988955"/>
            <a:ext cx="0" cy="7093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1468410" y="3166646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sp>
        <p:nvSpPr>
          <p:cNvPr id="104" name="Rectangle 103">
            <a:hlinkClick r:id="rId3" action="ppaction://hlinksldjump"/>
          </p:cNvPr>
          <p:cNvSpPr/>
          <p:nvPr/>
        </p:nvSpPr>
        <p:spPr>
          <a:xfrm>
            <a:off x="4126332" y="6247621"/>
            <a:ext cx="1143000" cy="380146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Arial Rounded MT Bold" panose="020F0704030504030204" pitchFamily="34" charset="0"/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42139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4320</TotalTime>
  <Words>664</Words>
  <Application>Microsoft Office PowerPoint</Application>
  <PresentationFormat>On-screen Show (4:3)</PresentationFormat>
  <Paragraphs>209</Paragraphs>
  <Slides>27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Arial Black</vt:lpstr>
      <vt:lpstr>Arial Narrow</vt:lpstr>
      <vt:lpstr>Arial Rounded MT Bold</vt:lpstr>
      <vt:lpstr>Calibri</vt:lpstr>
      <vt:lpstr>Calibri Light</vt:lpstr>
      <vt:lpstr>Retrospect</vt:lpstr>
      <vt:lpstr>Receipt Keeper</vt:lpstr>
      <vt:lpstr>Introduction</vt:lpstr>
      <vt:lpstr>Agenda</vt:lpstr>
      <vt:lpstr>Problem</vt:lpstr>
      <vt:lpstr>Our Solution</vt:lpstr>
      <vt:lpstr>Work Process</vt:lpstr>
      <vt:lpstr>Technologies</vt:lpstr>
      <vt:lpstr>Methodologies</vt:lpstr>
      <vt:lpstr>Technical Diagrams</vt:lpstr>
      <vt:lpstr>Features (screenshots)</vt:lpstr>
      <vt:lpstr>Features (screenshots)</vt:lpstr>
      <vt:lpstr>Features (screenshots)</vt:lpstr>
      <vt:lpstr>Features (screenshots)</vt:lpstr>
      <vt:lpstr>Features (screenshots)</vt:lpstr>
      <vt:lpstr>Features (screenshots)</vt:lpstr>
      <vt:lpstr>Features (screenshots)</vt:lpstr>
      <vt:lpstr>Features (screenshots)</vt:lpstr>
      <vt:lpstr>Features (screenshots)</vt:lpstr>
      <vt:lpstr>Features (screenshots)</vt:lpstr>
      <vt:lpstr>Future Plans</vt:lpstr>
      <vt:lpstr>Conclusion</vt:lpstr>
      <vt:lpstr>Team members</vt:lpstr>
      <vt:lpstr>PowerPoint Presentation</vt:lpstr>
      <vt:lpstr>Diagrams (Details)</vt:lpstr>
      <vt:lpstr>What’s it?</vt:lpstr>
      <vt:lpstr>Methodologies</vt:lpstr>
      <vt:lpstr>Work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Plan PItch Deck</dc:title>
  <dc:creator>Sung Joe Kim</dc:creator>
  <cp:lastModifiedBy>SungJoe Kim</cp:lastModifiedBy>
  <cp:revision>885</cp:revision>
  <dcterms:created xsi:type="dcterms:W3CDTF">2006-08-16T00:00:00Z</dcterms:created>
  <dcterms:modified xsi:type="dcterms:W3CDTF">2016-08-08T18:36:37Z</dcterms:modified>
</cp:coreProperties>
</file>